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2" r:id="rId2"/>
    <p:sldId id="415" r:id="rId3"/>
    <p:sldId id="263" r:id="rId4"/>
    <p:sldId id="297" r:id="rId5"/>
    <p:sldId id="508" r:id="rId6"/>
    <p:sldId id="298" r:id="rId7"/>
    <p:sldId id="511" r:id="rId8"/>
    <p:sldId id="495" r:id="rId9"/>
    <p:sldId id="509" r:id="rId10"/>
    <p:sldId id="299" r:id="rId11"/>
    <p:sldId id="304" r:id="rId12"/>
    <p:sldId id="504" r:id="rId13"/>
    <p:sldId id="505" r:id="rId14"/>
    <p:sldId id="506" r:id="rId15"/>
    <p:sldId id="507" r:id="rId16"/>
    <p:sldId id="305" r:id="rId17"/>
  </p:sldIdLst>
  <p:sldSz cx="9144000" cy="5715000" type="screen16x1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061"/>
    <a:srgbClr val="2A5E77"/>
    <a:srgbClr val="E6F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23" autoAdjust="0"/>
    <p:restoredTop sz="99268" autoAdjust="0"/>
  </p:normalViewPr>
  <p:slideViewPr>
    <p:cSldViewPr>
      <p:cViewPr varScale="1">
        <p:scale>
          <a:sx n="83" d="100"/>
          <a:sy n="83" d="100"/>
        </p:scale>
        <p:origin x="-1152" y="-9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6E4E5-EAD9-434F-8497-F9B6CEF2C5B8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62926-1111-4F65-82C8-4499AFED941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0153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62926-1111-4F65-82C8-4499AFED941B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2256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62926-1111-4F65-82C8-4499AFED941B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2256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62926-1111-4F65-82C8-4499AFED941B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2256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62926-1111-4F65-82C8-4499AFED941B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2256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7124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4471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073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94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25267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6956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9601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11296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20840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776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84194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F0650-A29C-4FDA-94FF-AE2FC4CE3462}" type="datetimeFigureOut">
              <a:rPr lang="es-PE" smtClean="0"/>
              <a:t>16/10/2014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4E262-0498-46CA-8370-E3514678D18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416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 l="11444" t="11284" r="18905" b="8962"/>
          <a:stretch/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11 Grupo"/>
          <p:cNvGrpSpPr/>
          <p:nvPr/>
        </p:nvGrpSpPr>
        <p:grpSpPr>
          <a:xfrm>
            <a:off x="323528" y="288793"/>
            <a:ext cx="2736304" cy="2640715"/>
            <a:chOff x="323528" y="154838"/>
            <a:chExt cx="2736304" cy="2640715"/>
          </a:xfrm>
          <a:effectLst/>
        </p:grpSpPr>
        <p:sp>
          <p:nvSpPr>
            <p:cNvPr id="5" name="Rectangle 1"/>
            <p:cNvSpPr>
              <a:spLocks/>
            </p:cNvSpPr>
            <p:nvPr/>
          </p:nvSpPr>
          <p:spPr bwMode="auto">
            <a:xfrm rot="5400000">
              <a:off x="320494" y="157873"/>
              <a:ext cx="2640715" cy="2634646"/>
            </a:xfrm>
            <a:prstGeom prst="parallelogram">
              <a:avLst>
                <a:gd name="adj" fmla="val 9665"/>
              </a:avLst>
            </a:prstGeom>
            <a:solidFill>
              <a:srgbClr val="FF0000">
                <a:alpha val="89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800" u="sng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2800" u="sng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2800" u="sng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2800" u="sng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2800" u="sng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endParaRPr lang="es-ES_tradnl" altLang="es-PE" u="none" dirty="0" smtClean="0">
                <a:cs typeface="Arial" pitchFamily="34" charset="0"/>
              </a:endParaRPr>
            </a:p>
          </p:txBody>
        </p:sp>
        <p:sp>
          <p:nvSpPr>
            <p:cNvPr id="10" name="Title 1"/>
            <p:cNvSpPr txBox="1">
              <a:spLocks/>
            </p:cNvSpPr>
            <p:nvPr/>
          </p:nvSpPr>
          <p:spPr bwMode="auto">
            <a:xfrm>
              <a:off x="323528" y="563305"/>
              <a:ext cx="2736304" cy="43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_tradnl" sz="2400" dirty="0" smtClean="0">
                  <a:solidFill>
                    <a:schemeClr val="bg1"/>
                  </a:solidFill>
                  <a:latin typeface="Franklin Gothic Demi Cond" panose="020B0706030402020204" pitchFamily="34" charset="0"/>
                  <a:ea typeface="ＭＳ Ｐゴシック" charset="-128"/>
                  <a:cs typeface="Segoe UI Light" panose="020B0502040204020203" pitchFamily="34" charset="0"/>
                  <a:sym typeface="Telefonica Text" pitchFamily="50" charset="0"/>
                </a:rPr>
                <a:t>TAREA </a:t>
              </a:r>
              <a:r>
                <a:rPr lang="es-ES_tradnl" sz="2400" dirty="0" smtClean="0">
                  <a:solidFill>
                    <a:schemeClr val="bg1"/>
                  </a:solidFill>
                  <a:latin typeface="Franklin Gothic Demi Cond" panose="020B0706030402020204" pitchFamily="34" charset="0"/>
                  <a:ea typeface="ＭＳ Ｐゴシック" charset="-128"/>
                  <a:cs typeface="Segoe UI Light" panose="020B0502040204020203" pitchFamily="34" charset="0"/>
                  <a:sym typeface="Telefonica Text" pitchFamily="50" charset="0"/>
                </a:rPr>
                <a:t>ACADÉMICA  </a:t>
              </a:r>
              <a:endParaRPr lang="es-ES_tradnl" sz="2400" dirty="0">
                <a:solidFill>
                  <a:schemeClr val="bg1"/>
                </a:solidFill>
                <a:latin typeface="Franklin Gothic Demi Cond" panose="020B0706030402020204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endParaRPr>
            </a:p>
          </p:txBody>
        </p:sp>
        <p:sp>
          <p:nvSpPr>
            <p:cNvPr id="11" name="Title 1"/>
            <p:cNvSpPr txBox="1">
              <a:spLocks/>
            </p:cNvSpPr>
            <p:nvPr/>
          </p:nvSpPr>
          <p:spPr bwMode="auto">
            <a:xfrm>
              <a:off x="323528" y="913283"/>
              <a:ext cx="2736304" cy="1450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itchFamily="34" charset="0"/>
                  <a:ea typeface="ヒラギノ角ゴ ProN W3" charset="-128"/>
                  <a:sym typeface="Gill Sans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_tradnl" sz="1000" b="1" dirty="0" smtClean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ea typeface="ＭＳ Ｐゴシック" charset="-128"/>
                  <a:cs typeface="Segoe UI Light" panose="020B0502040204020203" pitchFamily="34" charset="0"/>
                  <a:sym typeface="Telefonica Text" pitchFamily="50" charset="0"/>
                </a:rPr>
                <a:t>Soluciones Móviles y Cloud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s-ES_tradnl" sz="12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s-ES_tradnl" sz="12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s-ES_tradnl" sz="12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s-ES_tradnl" sz="12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s-ES_tradnl" sz="16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_tradnl" sz="1000" b="1" dirty="0" smtClean="0">
                  <a:solidFill>
                    <a:schemeClr val="bg1"/>
                  </a:solidFill>
                  <a:latin typeface="Segoe UI Light" panose="020B0502040204020203" pitchFamily="34" charset="0"/>
                  <a:ea typeface="ＭＳ Ｐゴシック" charset="-128"/>
                  <a:cs typeface="Segoe UI Light" panose="020B0502040204020203" pitchFamily="34" charset="0"/>
                  <a:sym typeface="Telefonica Text" pitchFamily="50" charset="0"/>
                </a:rPr>
                <a:t>Octubre 2014</a:t>
              </a:r>
              <a:endParaRPr lang="es-ES_tradnl" sz="1000" b="1" dirty="0">
                <a:solidFill>
                  <a:schemeClr val="bg1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endParaRPr>
            </a:p>
          </p:txBody>
        </p:sp>
      </p:grpSp>
      <p:pic>
        <p:nvPicPr>
          <p:cNvPr id="1026" name="Picture 2" descr="C:\Users\Renzo\Dropbox\Renzo\UPC - Estilo\logo-90x90.pn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993404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37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Renzo\Desktop\A1-180210944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0" y="1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"/>
          <p:cNvSpPr>
            <a:spLocks/>
          </p:cNvSpPr>
          <p:nvPr/>
        </p:nvSpPr>
        <p:spPr bwMode="auto">
          <a:xfrm rot="5400000">
            <a:off x="6696235" y="3397559"/>
            <a:ext cx="2088233" cy="1872208"/>
          </a:xfrm>
          <a:prstGeom prst="parallelogram">
            <a:avLst>
              <a:gd name="adj" fmla="val 9665"/>
            </a:avLst>
          </a:prstGeom>
          <a:solidFill>
            <a:srgbClr val="FF0000">
              <a:alpha val="80000"/>
            </a:srgbClr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4" name="Rectangle 1"/>
          <p:cNvSpPr>
            <a:spLocks/>
          </p:cNvSpPr>
          <p:nvPr/>
        </p:nvSpPr>
        <p:spPr bwMode="auto">
          <a:xfrm rot="5400000">
            <a:off x="4608004" y="3181535"/>
            <a:ext cx="2088233" cy="1872208"/>
          </a:xfrm>
          <a:prstGeom prst="parallelogram">
            <a:avLst>
              <a:gd name="adj" fmla="val 9665"/>
            </a:avLst>
          </a:prstGeom>
          <a:solidFill>
            <a:srgbClr val="FF0000">
              <a:alpha val="80000"/>
            </a:srgbClr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5" name="Rectangle 1"/>
          <p:cNvSpPr>
            <a:spLocks/>
          </p:cNvSpPr>
          <p:nvPr/>
        </p:nvSpPr>
        <p:spPr bwMode="auto">
          <a:xfrm rot="5400000">
            <a:off x="2519772" y="2965511"/>
            <a:ext cx="2088233" cy="1872208"/>
          </a:xfrm>
          <a:prstGeom prst="parallelogram">
            <a:avLst>
              <a:gd name="adj" fmla="val 9665"/>
            </a:avLst>
          </a:prstGeom>
          <a:solidFill>
            <a:srgbClr val="FF0000">
              <a:alpha val="80000"/>
            </a:srgbClr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6" name="Rectangle 1"/>
          <p:cNvSpPr>
            <a:spLocks/>
          </p:cNvSpPr>
          <p:nvPr/>
        </p:nvSpPr>
        <p:spPr bwMode="auto">
          <a:xfrm rot="5400000">
            <a:off x="5760130" y="1180709"/>
            <a:ext cx="2088233" cy="1872208"/>
          </a:xfrm>
          <a:prstGeom prst="parallelogram">
            <a:avLst>
              <a:gd name="adj" fmla="val 9665"/>
            </a:avLst>
          </a:prstGeom>
          <a:solidFill>
            <a:srgbClr val="FF0000">
              <a:alpha val="80000"/>
            </a:srgbClr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7" name="Rectangle 1"/>
          <p:cNvSpPr>
            <a:spLocks/>
          </p:cNvSpPr>
          <p:nvPr/>
        </p:nvSpPr>
        <p:spPr bwMode="auto">
          <a:xfrm rot="5400000">
            <a:off x="3599891" y="949287"/>
            <a:ext cx="2088233" cy="1872208"/>
          </a:xfrm>
          <a:prstGeom prst="parallelogram">
            <a:avLst>
              <a:gd name="adj" fmla="val 9665"/>
            </a:avLst>
          </a:prstGeom>
          <a:solidFill>
            <a:srgbClr val="FF0000">
              <a:alpha val="80000"/>
            </a:srgbClr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8" name="Rectangle 1"/>
          <p:cNvSpPr>
            <a:spLocks/>
          </p:cNvSpPr>
          <p:nvPr/>
        </p:nvSpPr>
        <p:spPr bwMode="auto">
          <a:xfrm rot="5400000">
            <a:off x="215517" y="-1138947"/>
            <a:ext cx="2088233" cy="1872208"/>
          </a:xfrm>
          <a:prstGeom prst="parallelogram">
            <a:avLst>
              <a:gd name="adj" fmla="val 9665"/>
            </a:avLst>
          </a:prstGeom>
          <a:solidFill>
            <a:srgbClr val="FF0000">
              <a:alpha val="80000"/>
            </a:srgbClr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323529" y="121196"/>
            <a:ext cx="1872209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 smtClean="0">
                <a:solidFill>
                  <a:schemeClr val="bg1"/>
                </a:solidFill>
                <a:latin typeface="Franklin Gothic Demi Cond" panose="020B0706030402020204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PANTALLAS</a:t>
            </a:r>
            <a:endParaRPr lang="es-ES_tradnl" sz="1800" dirty="0">
              <a:solidFill>
                <a:schemeClr val="bg1"/>
              </a:solidFill>
              <a:latin typeface="Franklin Gothic Demi Cond" panose="020B0706030402020204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5868142" y="1435519"/>
            <a:ext cx="1872209" cy="44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Visualizar Horario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 bwMode="auto">
          <a:xfrm>
            <a:off x="3704171" y="1201316"/>
            <a:ext cx="1875941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 err="1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Login</a:t>
            </a:r>
            <a:r>
              <a:rPr lang="es-ES_tradnl" sz="18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 de  Usuario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 bwMode="auto">
          <a:xfrm>
            <a:off x="4716016" y="3505572"/>
            <a:ext cx="1872209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Visualizar </a:t>
            </a:r>
            <a:r>
              <a:rPr lang="es-ES_tradnl" sz="18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Asistencias</a:t>
            </a:r>
            <a:endParaRPr lang="es-ES_tradnl" sz="18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 bwMode="auto">
          <a:xfrm>
            <a:off x="2627784" y="3251460"/>
            <a:ext cx="1872209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Visualizar Detalle de Horario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 bwMode="auto">
          <a:xfrm>
            <a:off x="6785825" y="3721596"/>
            <a:ext cx="1890631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Validar Asistencia del Tutor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 bwMode="auto">
          <a:xfrm>
            <a:off x="3707903" y="1929780"/>
            <a:ext cx="1728193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1</a:t>
            </a:r>
            <a:endParaRPr lang="es-ES_tradnl" sz="4400" b="1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 bwMode="auto">
          <a:xfrm>
            <a:off x="5868143" y="2082180"/>
            <a:ext cx="1728194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2</a:t>
            </a:r>
            <a:endParaRPr lang="es-ES_tradnl" sz="4400" b="1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 bwMode="auto">
          <a:xfrm>
            <a:off x="2627785" y="3931332"/>
            <a:ext cx="172819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3 </a:t>
            </a:r>
            <a:endParaRPr lang="es-ES_tradnl" sz="4400" b="1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39" name="Title 1"/>
          <p:cNvSpPr txBox="1">
            <a:spLocks/>
          </p:cNvSpPr>
          <p:nvPr/>
        </p:nvSpPr>
        <p:spPr bwMode="auto">
          <a:xfrm>
            <a:off x="4716017" y="4153596"/>
            <a:ext cx="1728191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4</a:t>
            </a:r>
            <a:endParaRPr lang="es-ES_tradnl" sz="4400" b="1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6793169" y="4369668"/>
            <a:ext cx="1739271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5</a:t>
            </a:r>
            <a:endParaRPr lang="es-ES_tradnl" sz="4400" b="1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39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2 Rectángulo"/>
          <p:cNvSpPr/>
          <p:nvPr/>
        </p:nvSpPr>
        <p:spPr>
          <a:xfrm>
            <a:off x="-3" y="452485"/>
            <a:ext cx="4489055" cy="2303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s-PE" sz="1100" dirty="0" err="1" smtClean="0">
                <a:latin typeface="Telefonica Headline Light" panose="02000506040000020004" pitchFamily="2" charset="0"/>
              </a:rPr>
              <a:t>Login</a:t>
            </a:r>
            <a:r>
              <a:rPr lang="es-PE" sz="1100" dirty="0" smtClean="0">
                <a:latin typeface="Telefonica Headline Light" panose="02000506040000020004" pitchFamily="2" charset="0"/>
              </a:rPr>
              <a:t> de  Usuario</a:t>
            </a:r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56" name="Title 1"/>
          <p:cNvSpPr txBox="1">
            <a:spLocks/>
          </p:cNvSpPr>
          <p:nvPr/>
        </p:nvSpPr>
        <p:spPr bwMode="auto">
          <a:xfrm>
            <a:off x="248517" y="39493"/>
            <a:ext cx="424053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 smtClean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Pantallas</a:t>
            </a:r>
            <a:endParaRPr lang="es-ES_tradnl" sz="180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-1" y="61457"/>
            <a:ext cx="248517" cy="77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1" y="2161562"/>
            <a:ext cx="248517" cy="792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-1" y="1495747"/>
            <a:ext cx="248517" cy="67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0" name="Rectangle 1"/>
          <p:cNvSpPr>
            <a:spLocks/>
          </p:cNvSpPr>
          <p:nvPr/>
        </p:nvSpPr>
        <p:spPr bwMode="auto">
          <a:xfrm rot="5400000">
            <a:off x="-2087" y="201882"/>
            <a:ext cx="393934" cy="107272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-1" y="829932"/>
            <a:ext cx="248517" cy="671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1" y="2948125"/>
            <a:ext cx="248517" cy="7920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26" name="Picture 2" descr="C:\Users\Alumnos\Documents\New folder\Samsung-s5-black-mockup-650x86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7" t="6974" r="15974" b="4421"/>
          <a:stretch/>
        </p:blipFill>
        <p:spPr bwMode="auto">
          <a:xfrm>
            <a:off x="3284482" y="719162"/>
            <a:ext cx="3087718" cy="444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Alumnos\Documents\New folder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2" y="1201316"/>
            <a:ext cx="2484274" cy="347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Alumnos\Documents\New folder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27643"/>
            <a:ext cx="1459260" cy="3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Rectángulo"/>
          <p:cNvSpPr/>
          <p:nvPr/>
        </p:nvSpPr>
        <p:spPr>
          <a:xfrm>
            <a:off x="0" y="5444042"/>
            <a:ext cx="9144000" cy="1989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Telefonica Text" pitchFamily="50" charset="0"/>
              </a:rPr>
              <a:t>CAT – Control de Asistencias de Tutorías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107504" y="5416559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FD1167-14B5-4C82-9AD6-52CDD6CDC3D0}" type="slidenum">
              <a:rPr lang="es-PE" sz="1000" b="1" smtClean="0">
                <a:solidFill>
                  <a:schemeClr val="bg1"/>
                </a:solidFill>
                <a:latin typeface="Segoe UI Light" panose="020B0502040204020203" pitchFamily="34" charset="0"/>
              </a:rPr>
              <a:pPr/>
              <a:t>11</a:t>
            </a:fld>
            <a:endParaRPr lang="es-PE" sz="10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15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2 Rectángulo"/>
          <p:cNvSpPr/>
          <p:nvPr/>
        </p:nvSpPr>
        <p:spPr>
          <a:xfrm>
            <a:off x="-3" y="452485"/>
            <a:ext cx="4489055" cy="2303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s-PE" sz="1100" dirty="0" smtClean="0">
                <a:latin typeface="Telefonica Headline Light" panose="02000506040000020004" pitchFamily="2" charset="0"/>
              </a:rPr>
              <a:t>Visualizar Horario</a:t>
            </a:r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56" name="Title 1"/>
          <p:cNvSpPr txBox="1">
            <a:spLocks/>
          </p:cNvSpPr>
          <p:nvPr/>
        </p:nvSpPr>
        <p:spPr bwMode="auto">
          <a:xfrm>
            <a:off x="248517" y="39493"/>
            <a:ext cx="424053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 smtClean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Pantallas</a:t>
            </a:r>
            <a:endParaRPr lang="es-ES_tradnl" sz="180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-1" y="61457"/>
            <a:ext cx="248517" cy="77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1" y="2161562"/>
            <a:ext cx="248517" cy="792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-1" y="1495747"/>
            <a:ext cx="248517" cy="67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0" name="Rectangle 1"/>
          <p:cNvSpPr>
            <a:spLocks/>
          </p:cNvSpPr>
          <p:nvPr/>
        </p:nvSpPr>
        <p:spPr bwMode="auto">
          <a:xfrm rot="5400000">
            <a:off x="-2087" y="201882"/>
            <a:ext cx="393934" cy="107272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-1" y="829932"/>
            <a:ext cx="248517" cy="671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1" y="2948125"/>
            <a:ext cx="248517" cy="7920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26" name="Picture 2" descr="C:\Users\Alumnos\Documents\New folder\Samsung-s5-black-mockup-650x86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7" t="6974" r="15974" b="4421"/>
          <a:stretch/>
        </p:blipFill>
        <p:spPr bwMode="auto">
          <a:xfrm>
            <a:off x="3284482" y="719162"/>
            <a:ext cx="3087718" cy="444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lumnos\Documents\New folder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221690"/>
            <a:ext cx="2432323" cy="343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Alumnos\Documents\New folder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27643"/>
            <a:ext cx="1459260" cy="3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Rectángulo"/>
          <p:cNvSpPr/>
          <p:nvPr/>
        </p:nvSpPr>
        <p:spPr>
          <a:xfrm>
            <a:off x="0" y="5444042"/>
            <a:ext cx="9144000" cy="1989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Telefonica Text" pitchFamily="50" charset="0"/>
              </a:rPr>
              <a:t>CAT – Control de Asistencias de Tutorías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107504" y="5416559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FD1167-14B5-4C82-9AD6-52CDD6CDC3D0}" type="slidenum">
              <a:rPr lang="es-PE" sz="1000" b="1" smtClean="0">
                <a:solidFill>
                  <a:schemeClr val="bg1"/>
                </a:solidFill>
                <a:latin typeface="Segoe UI Light" panose="020B0502040204020203" pitchFamily="34" charset="0"/>
              </a:rPr>
              <a:pPr/>
              <a:t>12</a:t>
            </a:fld>
            <a:endParaRPr lang="es-PE" sz="10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41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2 Rectángulo"/>
          <p:cNvSpPr/>
          <p:nvPr/>
        </p:nvSpPr>
        <p:spPr>
          <a:xfrm>
            <a:off x="-3" y="452485"/>
            <a:ext cx="4489055" cy="2303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s-PE" sz="1100" dirty="0" smtClean="0">
                <a:latin typeface="Telefonica Headline Light" panose="02000506040000020004" pitchFamily="2" charset="0"/>
              </a:rPr>
              <a:t>Visualizar Detalle de Horario</a:t>
            </a:r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56" name="Title 1"/>
          <p:cNvSpPr txBox="1">
            <a:spLocks/>
          </p:cNvSpPr>
          <p:nvPr/>
        </p:nvSpPr>
        <p:spPr bwMode="auto">
          <a:xfrm>
            <a:off x="248517" y="39493"/>
            <a:ext cx="424053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 smtClean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Pantallas</a:t>
            </a:r>
            <a:endParaRPr lang="es-ES_tradnl" sz="180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-1" y="61457"/>
            <a:ext cx="248517" cy="77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1" y="2161562"/>
            <a:ext cx="248517" cy="792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-1" y="1495747"/>
            <a:ext cx="248517" cy="67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0" name="Rectangle 1"/>
          <p:cNvSpPr>
            <a:spLocks/>
          </p:cNvSpPr>
          <p:nvPr/>
        </p:nvSpPr>
        <p:spPr bwMode="auto">
          <a:xfrm rot="5400000">
            <a:off x="-2087" y="201882"/>
            <a:ext cx="393934" cy="107272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-1" y="829932"/>
            <a:ext cx="248517" cy="671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1" y="2948125"/>
            <a:ext cx="248517" cy="7920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26" name="Picture 2" descr="C:\Users\Alumnos\Documents\New folder\Samsung-s5-black-mockup-650x86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7" t="6974" r="15974" b="4421"/>
          <a:stretch/>
        </p:blipFill>
        <p:spPr bwMode="auto">
          <a:xfrm>
            <a:off x="3284482" y="719162"/>
            <a:ext cx="3087718" cy="444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Alumnos\Documents\New folder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498" y="1213916"/>
            <a:ext cx="2431326" cy="34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Alumnos\Documents\New folder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27643"/>
            <a:ext cx="1459260" cy="3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Rectángulo"/>
          <p:cNvSpPr/>
          <p:nvPr/>
        </p:nvSpPr>
        <p:spPr>
          <a:xfrm>
            <a:off x="0" y="5444042"/>
            <a:ext cx="9144000" cy="1989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Telefonica Text" pitchFamily="50" charset="0"/>
              </a:rPr>
              <a:t>CAT – Control de Asistencias de Tutorías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107504" y="5416559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FD1167-14B5-4C82-9AD6-52CDD6CDC3D0}" type="slidenum">
              <a:rPr lang="es-PE" sz="1000" b="1" smtClean="0">
                <a:solidFill>
                  <a:schemeClr val="bg1"/>
                </a:solidFill>
                <a:latin typeface="Segoe UI Light" panose="020B0502040204020203" pitchFamily="34" charset="0"/>
              </a:rPr>
              <a:pPr/>
              <a:t>13</a:t>
            </a:fld>
            <a:endParaRPr lang="es-PE" sz="10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41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2 Rectángulo"/>
          <p:cNvSpPr/>
          <p:nvPr/>
        </p:nvSpPr>
        <p:spPr>
          <a:xfrm>
            <a:off x="-3" y="452485"/>
            <a:ext cx="4489055" cy="2303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s-PE" sz="1100" dirty="0" smtClean="0">
                <a:latin typeface="Telefonica Headline Light" panose="02000506040000020004" pitchFamily="2" charset="0"/>
              </a:rPr>
              <a:t>Visualizar Asistencia</a:t>
            </a:r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56" name="Title 1"/>
          <p:cNvSpPr txBox="1">
            <a:spLocks/>
          </p:cNvSpPr>
          <p:nvPr/>
        </p:nvSpPr>
        <p:spPr bwMode="auto">
          <a:xfrm>
            <a:off x="248517" y="39493"/>
            <a:ext cx="424053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 smtClean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Pantallas</a:t>
            </a:r>
            <a:endParaRPr lang="es-ES_tradnl" sz="180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-1" y="61457"/>
            <a:ext cx="248517" cy="77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1" y="2161562"/>
            <a:ext cx="248517" cy="792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-1" y="1495747"/>
            <a:ext cx="248517" cy="67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0" name="Rectangle 1"/>
          <p:cNvSpPr>
            <a:spLocks/>
          </p:cNvSpPr>
          <p:nvPr/>
        </p:nvSpPr>
        <p:spPr bwMode="auto">
          <a:xfrm rot="5400000">
            <a:off x="-2087" y="201882"/>
            <a:ext cx="393934" cy="107272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-1" y="829932"/>
            <a:ext cx="248517" cy="671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1" y="2948125"/>
            <a:ext cx="248517" cy="7920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26" name="Picture 2" descr="C:\Users\Alumnos\Documents\New folder\Samsung-s5-black-mockup-650x86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7" t="6974" r="15974" b="4421"/>
          <a:stretch/>
        </p:blipFill>
        <p:spPr bwMode="auto">
          <a:xfrm>
            <a:off x="3284482" y="719162"/>
            <a:ext cx="3087718" cy="444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lumnos\Documents\New folder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37" y="1239391"/>
            <a:ext cx="2403388" cy="341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Alumnos\Documents\New folder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27643"/>
            <a:ext cx="1459260" cy="3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Rectángulo"/>
          <p:cNvSpPr/>
          <p:nvPr/>
        </p:nvSpPr>
        <p:spPr>
          <a:xfrm>
            <a:off x="0" y="5444042"/>
            <a:ext cx="9144000" cy="1989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Telefonica Text" pitchFamily="50" charset="0"/>
              </a:rPr>
              <a:t>CAT – Control de Asistencias de Tutorías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107504" y="5416559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FD1167-14B5-4C82-9AD6-52CDD6CDC3D0}" type="slidenum">
              <a:rPr lang="es-PE" sz="1000" b="1" smtClean="0">
                <a:solidFill>
                  <a:schemeClr val="bg1"/>
                </a:solidFill>
                <a:latin typeface="Segoe UI Light" panose="020B0502040204020203" pitchFamily="34" charset="0"/>
              </a:rPr>
              <a:pPr/>
              <a:t>14</a:t>
            </a:fld>
            <a:endParaRPr lang="es-PE" sz="10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41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2 Rectángulo"/>
          <p:cNvSpPr/>
          <p:nvPr/>
        </p:nvSpPr>
        <p:spPr>
          <a:xfrm>
            <a:off x="-3" y="452485"/>
            <a:ext cx="4489055" cy="2303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s-PE" sz="1100" dirty="0">
                <a:latin typeface="Telefonica Headline Light" panose="02000506040000020004" pitchFamily="2" charset="0"/>
              </a:rPr>
              <a:t>Validar Asistencia del Tutor</a:t>
            </a:r>
          </a:p>
        </p:txBody>
      </p:sp>
      <p:sp>
        <p:nvSpPr>
          <p:cNvPr id="156" name="Title 1"/>
          <p:cNvSpPr txBox="1">
            <a:spLocks/>
          </p:cNvSpPr>
          <p:nvPr/>
        </p:nvSpPr>
        <p:spPr bwMode="auto">
          <a:xfrm>
            <a:off x="248517" y="39493"/>
            <a:ext cx="424053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 smtClean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Pantallas</a:t>
            </a:r>
            <a:endParaRPr lang="es-ES_tradnl" sz="180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-1" y="61457"/>
            <a:ext cx="248517" cy="77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1" y="2161562"/>
            <a:ext cx="248517" cy="792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-1" y="1495747"/>
            <a:ext cx="248517" cy="67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0" name="Rectangle 1"/>
          <p:cNvSpPr>
            <a:spLocks/>
          </p:cNvSpPr>
          <p:nvPr/>
        </p:nvSpPr>
        <p:spPr bwMode="auto">
          <a:xfrm rot="5400000">
            <a:off x="-2087" y="201882"/>
            <a:ext cx="393934" cy="107272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-1" y="829932"/>
            <a:ext cx="248517" cy="671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1" y="2948125"/>
            <a:ext cx="248517" cy="7920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26" name="Picture 2" descr="C:\Users\Alumnos\Documents\New folder\Samsung-s5-black-mockup-650x86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7" t="6974" r="15974" b="4421"/>
          <a:stretch/>
        </p:blipFill>
        <p:spPr bwMode="auto">
          <a:xfrm>
            <a:off x="3284482" y="719162"/>
            <a:ext cx="3087718" cy="444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umnos\Documents\New folder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735" y="1252091"/>
            <a:ext cx="2411425" cy="340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Alumnos\Documents\New folder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27643"/>
            <a:ext cx="1459260" cy="3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Rectángulo"/>
          <p:cNvSpPr/>
          <p:nvPr/>
        </p:nvSpPr>
        <p:spPr>
          <a:xfrm>
            <a:off x="0" y="5444042"/>
            <a:ext cx="9144000" cy="1989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Telefonica Text" pitchFamily="50" charset="0"/>
              </a:rPr>
              <a:t>CAT – Control de Asistencias de Tutorías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107504" y="5416559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FD1167-14B5-4C82-9AD6-52CDD6CDC3D0}" type="slidenum">
              <a:rPr lang="es-PE" sz="1000" b="1" smtClean="0">
                <a:solidFill>
                  <a:schemeClr val="bg1"/>
                </a:solidFill>
                <a:latin typeface="Segoe UI Light" panose="020B0502040204020203" pitchFamily="34" charset="0"/>
              </a:rPr>
              <a:pPr/>
              <a:t>15</a:t>
            </a:fld>
            <a:endParaRPr lang="es-PE" sz="10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3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Renzo\Desktop\logaso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6" t="199" r="58769"/>
          <a:stretch/>
        </p:blipFill>
        <p:spPr bwMode="auto">
          <a:xfrm>
            <a:off x="-30357" y="0"/>
            <a:ext cx="460235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14 Rectángulo"/>
          <p:cNvSpPr/>
          <p:nvPr/>
        </p:nvSpPr>
        <p:spPr>
          <a:xfrm>
            <a:off x="4572000" y="0"/>
            <a:ext cx="4572000" cy="571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9" name="Rectangle 1"/>
          <p:cNvSpPr>
            <a:spLocks/>
          </p:cNvSpPr>
          <p:nvPr/>
        </p:nvSpPr>
        <p:spPr bwMode="auto">
          <a:xfrm>
            <a:off x="4464000" y="0"/>
            <a:ext cx="216000" cy="5715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pic>
        <p:nvPicPr>
          <p:cNvPr id="20" name="Picture 2" descr="C:\Users\Renzo\Dropbox\Renzo\UPC - Estilo\logo-90x9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4945732"/>
            <a:ext cx="576064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/>
          <p:cNvSpPr txBox="1">
            <a:spLocks/>
          </p:cNvSpPr>
          <p:nvPr/>
        </p:nvSpPr>
        <p:spPr bwMode="auto">
          <a:xfrm>
            <a:off x="1154697" y="2603116"/>
            <a:ext cx="2232248" cy="508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ES_tradnl" sz="400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g</a:t>
            </a:r>
            <a:r>
              <a:rPr lang="es-ES_tradnl" sz="4000" dirty="0" smtClean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racias</a:t>
            </a:r>
            <a:endParaRPr lang="es-ES_tradnl" sz="400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  <a:sym typeface="Telefonica Text" pitchFamily="50" charset="0"/>
            </a:endParaRPr>
          </a:p>
        </p:txBody>
      </p:sp>
      <p:pic>
        <p:nvPicPr>
          <p:cNvPr id="6146" name="Picture 2" descr="C:\Users\Alumnos\Documents\New folder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603116"/>
            <a:ext cx="2251348" cy="58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lumnos\Documents\New folder\patito de hu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827982"/>
            <a:ext cx="736494" cy="81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01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-30358" y="-22820"/>
            <a:ext cx="9174359" cy="5892900"/>
            <a:chOff x="-30358" y="-22820"/>
            <a:chExt cx="9174359" cy="5892900"/>
          </a:xfrm>
        </p:grpSpPr>
        <p:pic>
          <p:nvPicPr>
            <p:cNvPr id="10" name="Picture 2" descr="C:\Users\Renzo\Desktop\logaso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7" r="20508" b="16381"/>
            <a:stretch/>
          </p:blipFill>
          <p:spPr bwMode="auto">
            <a:xfrm>
              <a:off x="-30358" y="2929508"/>
              <a:ext cx="5610469" cy="2940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Renzo\Desktop\logaso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7" r="37058"/>
            <a:stretch/>
          </p:blipFill>
          <p:spPr bwMode="auto">
            <a:xfrm>
              <a:off x="4860033" y="2353444"/>
              <a:ext cx="4283968" cy="3516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:\Users\Renzo\Desktop\logaso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7" r="37058"/>
            <a:stretch/>
          </p:blipFill>
          <p:spPr bwMode="auto">
            <a:xfrm>
              <a:off x="4860033" y="-22820"/>
              <a:ext cx="4283968" cy="3516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C:\Users\Renzo\Desktop\logaso.bm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7" r="20508"/>
            <a:stretch/>
          </p:blipFill>
          <p:spPr bwMode="auto">
            <a:xfrm>
              <a:off x="-30357" y="-12656"/>
              <a:ext cx="5610469" cy="3516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7 CuadroTexto"/>
          <p:cNvSpPr txBox="1"/>
          <p:nvPr/>
        </p:nvSpPr>
        <p:spPr>
          <a:xfrm>
            <a:off x="368959" y="3534414"/>
            <a:ext cx="172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cap="small" dirty="0" smtClean="0">
                <a:solidFill>
                  <a:srgbClr val="FF0000"/>
                </a:solidFill>
                <a:latin typeface="Franklin Gothic Demi Cond" panose="020B0706030402020204" pitchFamily="34" charset="0"/>
                <a:ea typeface="Segoe UI" pitchFamily="34" charset="0"/>
                <a:cs typeface="Segoe UI Light" panose="020B0502040204020203" pitchFamily="34" charset="0"/>
              </a:rPr>
              <a:t>Integrantes</a:t>
            </a:r>
            <a:endParaRPr lang="es-PE" sz="2800" cap="small" dirty="0">
              <a:solidFill>
                <a:srgbClr val="FF0000"/>
              </a:solidFill>
              <a:latin typeface="Franklin Gothic Demi Cond" panose="020B0706030402020204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8570084" y="5188663"/>
            <a:ext cx="250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60FD1167-14B5-4C82-9AD6-52CDD6CDC3D0}" type="slidenum">
              <a:rPr lang="es-PE" sz="1000" smtClean="0">
                <a:solidFill>
                  <a:srgbClr val="FF0000"/>
                </a:solidFill>
                <a:latin typeface="Segoe UI Light" panose="020B0502040204020203" pitchFamily="34" charset="0"/>
              </a:rPr>
              <a:pPr algn="r"/>
              <a:t>2</a:t>
            </a:fld>
            <a:endParaRPr lang="es-PE" sz="1000" dirty="0">
              <a:solidFill>
                <a:srgbClr val="FF0000"/>
              </a:solidFill>
              <a:latin typeface="Segoe UI Light" panose="020B0502040204020203" pitchFamily="34" charset="0"/>
            </a:endParaRPr>
          </a:p>
        </p:txBody>
      </p:sp>
      <p:pic>
        <p:nvPicPr>
          <p:cNvPr id="13" name="Picture 3" descr="C:\Users\Renzo\Dropbox\Renzo\UPC - Estilo\UPC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8" t="79899" r="29208" b="13401"/>
          <a:stretch/>
        </p:blipFill>
        <p:spPr bwMode="auto">
          <a:xfrm>
            <a:off x="-59490" y="3577580"/>
            <a:ext cx="384073" cy="48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8 CuadroTexto"/>
          <p:cNvSpPr txBox="1"/>
          <p:nvPr/>
        </p:nvSpPr>
        <p:spPr>
          <a:xfrm>
            <a:off x="4932040" y="1933976"/>
            <a:ext cx="2304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Renzo Delgado P.</a:t>
            </a:r>
          </a:p>
          <a:p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u</a:t>
            </a:r>
            <a:r>
              <a:rPr lang="es-PE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201113978</a:t>
            </a:r>
          </a:p>
          <a:p>
            <a:endParaRPr lang="es-PE" sz="1200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s-PE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Erick </a:t>
            </a:r>
            <a:r>
              <a:rPr lang="es-PE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Vizcarra I.</a:t>
            </a:r>
          </a:p>
          <a:p>
            <a:r>
              <a:rPr lang="es-P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u201011378</a:t>
            </a:r>
          </a:p>
          <a:p>
            <a:endParaRPr lang="es-PE" sz="1200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s-PE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Enrique Saavedra R.</a:t>
            </a:r>
            <a:endParaRPr lang="es-PE" sz="1200" b="1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s-PE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u201120436</a:t>
            </a:r>
          </a:p>
          <a:p>
            <a:endParaRPr lang="es-PE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s-PE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Fernando </a:t>
            </a:r>
            <a:r>
              <a:rPr lang="es-PE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Conisllia</a:t>
            </a:r>
            <a:r>
              <a:rPr lang="es-PE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 M.</a:t>
            </a:r>
            <a:endParaRPr lang="es-PE" sz="1200" b="1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u201013480</a:t>
            </a:r>
            <a:endParaRPr lang="es-PE" sz="1200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  <a:p>
            <a:endParaRPr lang="es-PE" sz="1200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s-PE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Fernando Arteaga P.</a:t>
            </a:r>
            <a:endParaRPr lang="es-PE" sz="1200" b="1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s-MX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u201013480</a:t>
            </a:r>
            <a:endParaRPr lang="es-PE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-30357" y="4825899"/>
            <a:ext cx="354940" cy="4592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-59490" y="3986287"/>
            <a:ext cx="384073" cy="4592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-30356" y="4366647"/>
            <a:ext cx="354939" cy="459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-30357" y="5265395"/>
            <a:ext cx="354940" cy="604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1120280" y="270126"/>
            <a:ext cx="734015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PROYECTO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CAT – Control de Asistencias de Tutorías</a:t>
            </a:r>
            <a:endParaRPr lang="es-ES_tradnl" sz="20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  <a:sym typeface="Telefonica Text" pitchFamily="50" charset="0"/>
            </a:endParaRPr>
          </a:p>
        </p:txBody>
      </p:sp>
      <p:pic>
        <p:nvPicPr>
          <p:cNvPr id="20" name="Picture 2" descr="C:\Users\Renzo\Dropbox\Renzo\UPC - Estilo\logo-90x9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00" y="198118"/>
            <a:ext cx="576064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785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 l="11386" t="10114" r="11324" b="10242"/>
          <a:stretch>
            <a:fillRect/>
          </a:stretch>
        </p:blipFill>
        <p:spPr bwMode="auto">
          <a:xfrm>
            <a:off x="1" y="0"/>
            <a:ext cx="914399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"/>
          <p:cNvSpPr>
            <a:spLocks/>
          </p:cNvSpPr>
          <p:nvPr/>
        </p:nvSpPr>
        <p:spPr bwMode="auto">
          <a:xfrm>
            <a:off x="533630" y="1920396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533630" y="2477928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965630" y="2497460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Pantallas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965630" y="1933418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Diseño de Arquitectura de SW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93594" y="121196"/>
            <a:ext cx="2736304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Agenda</a:t>
            </a:r>
            <a:endParaRPr lang="es-ES_tradnl" sz="2000" dirty="0">
              <a:solidFill>
                <a:schemeClr val="bg1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533630" y="805332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533630" y="1362864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969610" y="805332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b="1" dirty="0" err="1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Quickwins</a:t>
            </a:r>
            <a:endParaRPr lang="es-ES_tradnl" sz="1100" b="1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969610" y="1362864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Especificaciones Técnicas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93595" y="4945731"/>
            <a:ext cx="4178406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900" b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Soluciones Móviles y Cloud</a:t>
            </a:r>
          </a:p>
        </p:txBody>
      </p:sp>
      <p:pic>
        <p:nvPicPr>
          <p:cNvPr id="22" name="Picture 8" descr="C:\Users\rdelgadop\Desktop\1398126816_combo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92" y="897507"/>
            <a:ext cx="2476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enzo\Desktop\datacenter2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42" r="23946"/>
          <a:stretch/>
        </p:blipFill>
        <p:spPr bwMode="auto">
          <a:xfrm>
            <a:off x="4572000" y="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rdelgadop\Desktop\1398122314_servic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5" y="1447101"/>
            <a:ext cx="2635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Renzo\Desktop\aa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21" y="2036500"/>
            <a:ext cx="199792" cy="19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enzo\Desktop\1400499108_databas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9" y="2578098"/>
            <a:ext cx="227361" cy="2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Renzo\Desktop\gente_conexiones-175086_203x2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984" y="1579572"/>
            <a:ext cx="2377432" cy="23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Title 1"/>
          <p:cNvSpPr txBox="1">
            <a:spLocks/>
          </p:cNvSpPr>
          <p:nvPr/>
        </p:nvSpPr>
        <p:spPr bwMode="auto">
          <a:xfrm>
            <a:off x="248517" y="39493"/>
            <a:ext cx="424053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Quickwins</a:t>
            </a:r>
            <a:endParaRPr lang="es-ES_tradnl" sz="18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08" name="107 Rectángulo"/>
          <p:cNvSpPr/>
          <p:nvPr/>
        </p:nvSpPr>
        <p:spPr>
          <a:xfrm>
            <a:off x="755576" y="1057300"/>
            <a:ext cx="4320480" cy="797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-2" y="1057300"/>
            <a:ext cx="666351" cy="797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PE" sz="20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  <a:endParaRPr lang="es-PE" sz="20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0" y="5444042"/>
            <a:ext cx="9144000" cy="1989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Telefonica Text" pitchFamily="50" charset="0"/>
              </a:rPr>
              <a:t>CAT – Control de Asistencias de Tutorías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107504" y="5416559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FD1167-14B5-4C82-9AD6-52CDD6CDC3D0}" type="slidenum">
              <a:rPr lang="es-PE" sz="1000" b="1" smtClean="0">
                <a:solidFill>
                  <a:schemeClr val="bg1"/>
                </a:solidFill>
                <a:latin typeface="Segoe UI Light" panose="020B0502040204020203" pitchFamily="34" charset="0"/>
              </a:rPr>
              <a:pPr/>
              <a:t>4</a:t>
            </a:fld>
            <a:endParaRPr lang="es-PE" sz="10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755576" y="1057300"/>
            <a:ext cx="4176464" cy="7971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1200" dirty="0" smtClean="0">
                <a:solidFill>
                  <a:schemeClr val="tx2">
                    <a:lumMod val="50000"/>
                  </a:schemeClr>
                </a:solidFill>
              </a:rPr>
              <a:t>Implementar aplicativo móvil para la toma de asistencia de tutores de la universidad.</a:t>
            </a:r>
            <a:endParaRPr lang="es-PE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755576" y="2006840"/>
            <a:ext cx="4320480" cy="797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0" y="2006840"/>
            <a:ext cx="666350" cy="797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PE" sz="20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es-PE" sz="20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755576" y="2006840"/>
            <a:ext cx="4176464" cy="7971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1200" dirty="0" smtClean="0">
                <a:solidFill>
                  <a:schemeClr val="tx2">
                    <a:lumMod val="50000"/>
                  </a:schemeClr>
                </a:solidFill>
              </a:rPr>
              <a:t>Disminuir el tiempo de tomar asistencia de forma manual.</a:t>
            </a:r>
            <a:endParaRPr lang="es-PE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755576" y="2940096"/>
            <a:ext cx="4320480" cy="797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-2" y="2940096"/>
            <a:ext cx="666352" cy="797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PE" sz="20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es-PE" sz="20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755576" y="2940096"/>
            <a:ext cx="4176464" cy="7971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1200" dirty="0" smtClean="0">
                <a:solidFill>
                  <a:schemeClr val="tx2">
                    <a:lumMod val="50000"/>
                  </a:schemeClr>
                </a:solidFill>
              </a:rPr>
              <a:t>Mejor control para la asistencia de tutores.</a:t>
            </a:r>
            <a:endParaRPr lang="es-PE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755576" y="3889636"/>
            <a:ext cx="4320480" cy="797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-2" y="3889636"/>
            <a:ext cx="666352" cy="797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PE" sz="20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  <a:endParaRPr lang="es-PE" sz="20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24 Rectángulo"/>
          <p:cNvSpPr/>
          <p:nvPr/>
        </p:nvSpPr>
        <p:spPr>
          <a:xfrm>
            <a:off x="755576" y="3889636"/>
            <a:ext cx="4176464" cy="7971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1200" dirty="0" smtClean="0">
                <a:solidFill>
                  <a:schemeClr val="tx2">
                    <a:lumMod val="50000"/>
                  </a:schemeClr>
                </a:solidFill>
              </a:rPr>
              <a:t>Poder medir a los tutores por la cantidad de horas asistidas a las tutorías asignadas.</a:t>
            </a:r>
            <a:endParaRPr lang="es-PE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6" name="Picture 2" descr="C:\Users\Alumnos\Documents\New folder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27643"/>
            <a:ext cx="1459260" cy="3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83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 l="11386" t="10114" r="11324" b="10242"/>
          <a:stretch>
            <a:fillRect/>
          </a:stretch>
        </p:blipFill>
        <p:spPr bwMode="auto">
          <a:xfrm>
            <a:off x="1" y="0"/>
            <a:ext cx="914399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"/>
          <p:cNvSpPr>
            <a:spLocks/>
          </p:cNvSpPr>
          <p:nvPr/>
        </p:nvSpPr>
        <p:spPr bwMode="auto">
          <a:xfrm>
            <a:off x="533630" y="1920396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533630" y="2477928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965630" y="2497460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Pantallas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965630" y="1933418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Diseño de Arquitectura de SW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93594" y="121196"/>
            <a:ext cx="2736304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Agenda</a:t>
            </a:r>
            <a:endParaRPr lang="es-ES_tradnl" sz="2000" dirty="0">
              <a:solidFill>
                <a:schemeClr val="bg1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533630" y="805332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533630" y="1362864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969610" y="805332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err="1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Quickwins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969610" y="1362864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b="1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Especificaciones Técnicas</a:t>
            </a:r>
            <a:endParaRPr lang="es-ES_tradnl" sz="1100" b="1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93595" y="4945731"/>
            <a:ext cx="4178406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900" b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Soluciones Móviles y Cloud</a:t>
            </a:r>
          </a:p>
        </p:txBody>
      </p:sp>
      <p:pic>
        <p:nvPicPr>
          <p:cNvPr id="22" name="Picture 8" descr="C:\Users\rdelgadop\Desktop\1398126816_combo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92" y="897507"/>
            <a:ext cx="2476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enzo\Desktop\datacenter2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42" r="23946"/>
          <a:stretch/>
        </p:blipFill>
        <p:spPr bwMode="auto">
          <a:xfrm>
            <a:off x="4572000" y="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rdelgadop\Desktop\1398122314_servic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5" y="1447101"/>
            <a:ext cx="2635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Renzo\Desktop\aa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21" y="2036500"/>
            <a:ext cx="199792" cy="19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enzo\Desktop\1400499108_databas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9" y="2578098"/>
            <a:ext cx="227361" cy="2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15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1"/>
          <p:cNvSpPr txBox="1">
            <a:spLocks/>
          </p:cNvSpPr>
          <p:nvPr/>
        </p:nvSpPr>
        <p:spPr bwMode="auto">
          <a:xfrm>
            <a:off x="248517" y="39493"/>
            <a:ext cx="424053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Telefonica Text" pitchFamily="50" charset="0"/>
              </a:rPr>
              <a:t>Especificaciones Técnicas</a:t>
            </a: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3667226" y="3872307"/>
            <a:ext cx="1944216" cy="425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latin typeface="Telefonica Headline Light" panose="02000506040000020004" pitchFamily="2" charset="0"/>
              </a:rPr>
              <a:t>Celular</a:t>
            </a:r>
            <a:endParaRPr lang="es-PE" dirty="0">
              <a:latin typeface="Telefonica Headline Light" panose="02000506040000020004" pitchFamily="2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1402611" y="3872307"/>
            <a:ext cx="1944216" cy="425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latin typeface="Telefonica Headline Light" panose="02000506040000020004" pitchFamily="2" charset="0"/>
              </a:rPr>
              <a:t>Web</a:t>
            </a:r>
            <a:endParaRPr lang="es-PE" dirty="0">
              <a:latin typeface="Telefonica Headline Light" panose="02000506040000020004" pitchFamily="2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5931840" y="3872307"/>
            <a:ext cx="1944216" cy="4253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latin typeface="Telefonica Headline Light" panose="02000506040000020004" pitchFamily="2" charset="0"/>
              </a:rPr>
              <a:t>Celular Virtual</a:t>
            </a:r>
            <a:endParaRPr lang="es-PE" dirty="0">
              <a:latin typeface="Telefonica Headline Light" panose="02000506040000020004" pitchFamily="2" charset="0"/>
            </a:endParaRPr>
          </a:p>
        </p:txBody>
      </p:sp>
      <p:sp>
        <p:nvSpPr>
          <p:cNvPr id="23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-1" y="61457"/>
            <a:ext cx="248517" cy="77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5" name="24 Rectángulo"/>
          <p:cNvSpPr/>
          <p:nvPr/>
        </p:nvSpPr>
        <p:spPr>
          <a:xfrm>
            <a:off x="1" y="2161562"/>
            <a:ext cx="248517" cy="792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25 Rectángulo"/>
          <p:cNvSpPr/>
          <p:nvPr/>
        </p:nvSpPr>
        <p:spPr>
          <a:xfrm>
            <a:off x="-1" y="1495747"/>
            <a:ext cx="248517" cy="67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7" name="Rectangle 1"/>
          <p:cNvSpPr>
            <a:spLocks/>
          </p:cNvSpPr>
          <p:nvPr/>
        </p:nvSpPr>
        <p:spPr bwMode="auto">
          <a:xfrm rot="5400000">
            <a:off x="-2087" y="201882"/>
            <a:ext cx="393934" cy="107272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8" name="27 Rectángulo"/>
          <p:cNvSpPr/>
          <p:nvPr/>
        </p:nvSpPr>
        <p:spPr>
          <a:xfrm>
            <a:off x="-1" y="829932"/>
            <a:ext cx="248517" cy="671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9" name="28 Rectángulo"/>
          <p:cNvSpPr/>
          <p:nvPr/>
        </p:nvSpPr>
        <p:spPr>
          <a:xfrm>
            <a:off x="1" y="2948125"/>
            <a:ext cx="248517" cy="7920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0" name="Picture 2" descr="C:\Users\Alumnos\Documents\New folder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27643"/>
            <a:ext cx="1459260" cy="3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Alumnos\Documents\New folder\Samsung-s5-black-mockup-650x86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6732" r="16193" b="3053"/>
          <a:stretch/>
        </p:blipFill>
        <p:spPr bwMode="auto">
          <a:xfrm>
            <a:off x="4015507" y="1314340"/>
            <a:ext cx="1247653" cy="225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Alumnos\Documents\New folder\Samsung-s5-black-mockup-650x86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6732" r="16193" b="3053"/>
          <a:stretch/>
        </p:blipFill>
        <p:spPr bwMode="auto">
          <a:xfrm>
            <a:off x="6280121" y="1314340"/>
            <a:ext cx="1247653" cy="225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Renzo\Desktop\vmware-workstation-8-full-taring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430" y="3085004"/>
            <a:ext cx="494183" cy="49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lumnos\Documents\New folder\Screen shot 2010-11-10 at 10.50.36 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52" y="1540565"/>
            <a:ext cx="2092926" cy="179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33 Rectángulo"/>
          <p:cNvSpPr/>
          <p:nvPr/>
        </p:nvSpPr>
        <p:spPr>
          <a:xfrm>
            <a:off x="0" y="5444042"/>
            <a:ext cx="9144000" cy="1989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Telefonica Text" pitchFamily="50" charset="0"/>
              </a:rPr>
              <a:t>CAT – Control de Asistencias de Tutorías</a:t>
            </a:r>
          </a:p>
        </p:txBody>
      </p:sp>
      <p:sp>
        <p:nvSpPr>
          <p:cNvPr id="35" name="34 CuadroTexto"/>
          <p:cNvSpPr txBox="1"/>
          <p:nvPr/>
        </p:nvSpPr>
        <p:spPr>
          <a:xfrm>
            <a:off x="107504" y="5416559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FD1167-14B5-4C82-9AD6-52CDD6CDC3D0}" type="slidenum">
              <a:rPr lang="es-PE" sz="1000" b="1" smtClean="0">
                <a:solidFill>
                  <a:schemeClr val="bg1"/>
                </a:solidFill>
                <a:latin typeface="Segoe UI Light" panose="020B0502040204020203" pitchFamily="34" charset="0"/>
              </a:rPr>
              <a:pPr/>
              <a:t>6</a:t>
            </a:fld>
            <a:endParaRPr lang="es-PE" sz="10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39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11386" t="10114" r="11324" b="10242"/>
          <a:stretch>
            <a:fillRect/>
          </a:stretch>
        </p:blipFill>
        <p:spPr bwMode="auto">
          <a:xfrm>
            <a:off x="1" y="0"/>
            <a:ext cx="914399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"/>
          <p:cNvSpPr>
            <a:spLocks/>
          </p:cNvSpPr>
          <p:nvPr/>
        </p:nvSpPr>
        <p:spPr bwMode="auto">
          <a:xfrm>
            <a:off x="533630" y="1920396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533630" y="2477928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965630" y="2497460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Pantallas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965630" y="1933418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b="1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Diseño de Arquitectura de SW</a:t>
            </a:r>
            <a:endParaRPr lang="es-ES_tradnl" sz="1100" b="1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93594" y="121196"/>
            <a:ext cx="2736304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Agenda</a:t>
            </a:r>
            <a:endParaRPr lang="es-ES_tradnl" sz="2000" dirty="0">
              <a:solidFill>
                <a:schemeClr val="bg1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533630" y="805332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533630" y="1362864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969610" y="805332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err="1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Quickwins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969610" y="1362864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Especificaciones Técnicas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93595" y="4945731"/>
            <a:ext cx="4178406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900" b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Soluciones Móviles y Cloud</a:t>
            </a:r>
          </a:p>
        </p:txBody>
      </p:sp>
      <p:pic>
        <p:nvPicPr>
          <p:cNvPr id="22" name="Picture 8" descr="C:\Users\rdelgadop\Desktop\1398126816_combo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92" y="897507"/>
            <a:ext cx="2476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enzo\Desktop\datacenter2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42" r="23946"/>
          <a:stretch/>
        </p:blipFill>
        <p:spPr bwMode="auto">
          <a:xfrm>
            <a:off x="4572000" y="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rdelgadop\Desktop\1398122314_servic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5" y="1447101"/>
            <a:ext cx="2635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Renzo\Desktop\aa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21" y="2036500"/>
            <a:ext cx="199792" cy="19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enzo\Desktop\1400499108_databas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9" y="2578098"/>
            <a:ext cx="227361" cy="2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Renzo\Desktop\sliderservicios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17" r="23317"/>
          <a:stretch/>
        </p:blipFill>
        <p:spPr bwMode="auto">
          <a:xfrm>
            <a:off x="4572001" y="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Renzo\Desktop\Headquarters-Oracle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9" r="36448" b="2386"/>
          <a:stretch/>
        </p:blipFill>
        <p:spPr bwMode="auto">
          <a:xfrm>
            <a:off x="4574911" y="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1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1"/>
          <p:cNvSpPr txBox="1">
            <a:spLocks/>
          </p:cNvSpPr>
          <p:nvPr/>
        </p:nvSpPr>
        <p:spPr bwMode="auto">
          <a:xfrm>
            <a:off x="248517" y="39493"/>
            <a:ext cx="424053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8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Telefonica Text" pitchFamily="50" charset="0"/>
              </a:rPr>
              <a:t>Diseño de Arquitectura de SW</a:t>
            </a: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1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2" name="Rectangle 1"/>
          <p:cNvSpPr>
            <a:spLocks/>
          </p:cNvSpPr>
          <p:nvPr/>
        </p:nvSpPr>
        <p:spPr bwMode="auto">
          <a:xfrm rot="5400000">
            <a:off x="-72709" y="131259"/>
            <a:ext cx="393934" cy="248517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-1" y="61457"/>
            <a:ext cx="248517" cy="77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6" name="25 Rectángulo"/>
          <p:cNvSpPr/>
          <p:nvPr/>
        </p:nvSpPr>
        <p:spPr>
          <a:xfrm>
            <a:off x="1" y="2161562"/>
            <a:ext cx="248517" cy="792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27 Rectángulo"/>
          <p:cNvSpPr/>
          <p:nvPr/>
        </p:nvSpPr>
        <p:spPr>
          <a:xfrm>
            <a:off x="-1" y="1495747"/>
            <a:ext cx="248517" cy="67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29" name="Rectangle 1"/>
          <p:cNvSpPr>
            <a:spLocks/>
          </p:cNvSpPr>
          <p:nvPr/>
        </p:nvSpPr>
        <p:spPr bwMode="auto">
          <a:xfrm rot="5400000">
            <a:off x="-2087" y="201882"/>
            <a:ext cx="393934" cy="107272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dirty="0" smtClean="0">
              <a:cs typeface="Arial" pitchFamily="34" charset="0"/>
            </a:endParaRPr>
          </a:p>
        </p:txBody>
      </p:sp>
      <p:sp>
        <p:nvSpPr>
          <p:cNvPr id="30" name="29 Rectángulo"/>
          <p:cNvSpPr/>
          <p:nvPr/>
        </p:nvSpPr>
        <p:spPr>
          <a:xfrm>
            <a:off x="-1" y="829932"/>
            <a:ext cx="248517" cy="671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00" dirty="0">
              <a:latin typeface="Telefonica Headline Light" panose="02000506040000020004" pitchFamily="2" charset="0"/>
            </a:endParaRPr>
          </a:p>
        </p:txBody>
      </p:sp>
      <p:sp>
        <p:nvSpPr>
          <p:cNvPr id="31" name="30 Rectángulo"/>
          <p:cNvSpPr/>
          <p:nvPr/>
        </p:nvSpPr>
        <p:spPr>
          <a:xfrm>
            <a:off x="1" y="2948125"/>
            <a:ext cx="248517" cy="7920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2" name="Picture 2" descr="C:\Users\Alumnos\Documents\New folder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27643"/>
            <a:ext cx="1459260" cy="37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1 Grupo"/>
          <p:cNvGrpSpPr/>
          <p:nvPr/>
        </p:nvGrpSpPr>
        <p:grpSpPr>
          <a:xfrm>
            <a:off x="539552" y="553244"/>
            <a:ext cx="1029436" cy="449589"/>
            <a:chOff x="5724126" y="985292"/>
            <a:chExt cx="3078796" cy="1000954"/>
          </a:xfrm>
        </p:grpSpPr>
        <p:sp>
          <p:nvSpPr>
            <p:cNvPr id="25" name="24 Rectángulo"/>
            <p:cNvSpPr/>
            <p:nvPr/>
          </p:nvSpPr>
          <p:spPr>
            <a:xfrm>
              <a:off x="5724127" y="985292"/>
              <a:ext cx="3078795" cy="77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>
                <a:latin typeface="Telefonica Headline Light" panose="02000506040000020004" pitchFamily="2" charset="0"/>
              </a:endParaRPr>
            </a:p>
          </p:txBody>
        </p:sp>
        <p:sp>
          <p:nvSpPr>
            <p:cNvPr id="27" name="26 Rectángulo"/>
            <p:cNvSpPr/>
            <p:nvPr/>
          </p:nvSpPr>
          <p:spPr>
            <a:xfrm>
              <a:off x="5724126" y="1314906"/>
              <a:ext cx="3078795" cy="671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 smtClean="0">
                  <a:latin typeface="Telefonica Headline Light" panose="02000506040000020004" pitchFamily="2" charset="0"/>
                </a:rPr>
                <a:t>Inicio</a:t>
              </a:r>
              <a:endParaRPr lang="es-PE" sz="1100" dirty="0">
                <a:latin typeface="Telefonica Headline Light" panose="02000506040000020004" pitchFamily="2" charset="0"/>
              </a:endParaRPr>
            </a:p>
          </p:txBody>
        </p:sp>
      </p:grpSp>
      <p:pic>
        <p:nvPicPr>
          <p:cNvPr id="8194" name="Picture 2" descr="C:\Users\Alumnos\Documents\New folder\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425" y="1681855"/>
            <a:ext cx="644597" cy="64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32 Grupo"/>
          <p:cNvGrpSpPr/>
          <p:nvPr/>
        </p:nvGrpSpPr>
        <p:grpSpPr>
          <a:xfrm>
            <a:off x="539552" y="1813050"/>
            <a:ext cx="1029436" cy="449589"/>
            <a:chOff x="5724126" y="985292"/>
            <a:chExt cx="3078796" cy="1000954"/>
          </a:xfrm>
        </p:grpSpPr>
        <p:sp>
          <p:nvSpPr>
            <p:cNvPr id="40" name="39 Rectángulo"/>
            <p:cNvSpPr/>
            <p:nvPr/>
          </p:nvSpPr>
          <p:spPr>
            <a:xfrm>
              <a:off x="5724127" y="985292"/>
              <a:ext cx="3078795" cy="77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>
                <a:latin typeface="Telefonica Headline Light" panose="02000506040000020004" pitchFamily="2" charset="0"/>
              </a:endParaRPr>
            </a:p>
          </p:txBody>
        </p:sp>
        <p:sp>
          <p:nvSpPr>
            <p:cNvPr id="41" name="40 Rectángulo"/>
            <p:cNvSpPr/>
            <p:nvPr/>
          </p:nvSpPr>
          <p:spPr>
            <a:xfrm>
              <a:off x="5724126" y="1314906"/>
              <a:ext cx="3078795" cy="671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 err="1" smtClean="0">
                  <a:latin typeface="Telefonica Headline Light" panose="02000506040000020004" pitchFamily="2" charset="0"/>
                </a:rPr>
                <a:t>Login</a:t>
              </a:r>
              <a:endParaRPr lang="es-PE" sz="1100" dirty="0">
                <a:latin typeface="Telefonica Headline Light" panose="02000506040000020004" pitchFamily="2" charset="0"/>
              </a:endParaRPr>
            </a:p>
          </p:txBody>
        </p:sp>
      </p:grpSp>
      <p:sp>
        <p:nvSpPr>
          <p:cNvPr id="42" name="41 Flecha derecha"/>
          <p:cNvSpPr/>
          <p:nvPr/>
        </p:nvSpPr>
        <p:spPr>
          <a:xfrm rot="5400000">
            <a:off x="846441" y="1288898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43 Flecha derecha"/>
          <p:cNvSpPr/>
          <p:nvPr/>
        </p:nvSpPr>
        <p:spPr>
          <a:xfrm>
            <a:off x="1896910" y="1773470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44 Flecha derecha"/>
          <p:cNvSpPr/>
          <p:nvPr/>
        </p:nvSpPr>
        <p:spPr>
          <a:xfrm rot="10800000">
            <a:off x="1896910" y="2082301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45 Flecha derecha"/>
          <p:cNvSpPr/>
          <p:nvPr/>
        </p:nvSpPr>
        <p:spPr>
          <a:xfrm rot="5400000">
            <a:off x="691424" y="2674999"/>
            <a:ext cx="725692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46 Flecha derecha"/>
          <p:cNvSpPr/>
          <p:nvPr/>
        </p:nvSpPr>
        <p:spPr>
          <a:xfrm>
            <a:off x="1481251" y="4181966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47 Flecha derecha"/>
          <p:cNvSpPr/>
          <p:nvPr/>
        </p:nvSpPr>
        <p:spPr>
          <a:xfrm>
            <a:off x="1475316" y="3140786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0" name="49 Grupo"/>
          <p:cNvGrpSpPr/>
          <p:nvPr/>
        </p:nvGrpSpPr>
        <p:grpSpPr>
          <a:xfrm>
            <a:off x="2213585" y="3009928"/>
            <a:ext cx="1029436" cy="449589"/>
            <a:chOff x="5724126" y="985292"/>
            <a:chExt cx="3078796" cy="1000954"/>
          </a:xfrm>
        </p:grpSpPr>
        <p:sp>
          <p:nvSpPr>
            <p:cNvPr id="51" name="50 Rectángulo"/>
            <p:cNvSpPr/>
            <p:nvPr/>
          </p:nvSpPr>
          <p:spPr>
            <a:xfrm>
              <a:off x="5724127" y="985292"/>
              <a:ext cx="3078795" cy="77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>
                <a:latin typeface="Telefonica Headline Light" panose="02000506040000020004" pitchFamily="2" charset="0"/>
              </a:endParaRPr>
            </a:p>
          </p:txBody>
        </p:sp>
        <p:sp>
          <p:nvSpPr>
            <p:cNvPr id="52" name="51 Rectángulo"/>
            <p:cNvSpPr/>
            <p:nvPr/>
          </p:nvSpPr>
          <p:spPr>
            <a:xfrm>
              <a:off x="5724126" y="1314906"/>
              <a:ext cx="3078795" cy="671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 smtClean="0">
                  <a:latin typeface="Telefonica Headline Light" panose="02000506040000020004" pitchFamily="2" charset="0"/>
                </a:rPr>
                <a:t>Profesor</a:t>
              </a:r>
              <a:endParaRPr lang="es-PE" sz="1100" dirty="0">
                <a:latin typeface="Telefonica Headline Light" panose="02000506040000020004" pitchFamily="2" charset="0"/>
              </a:endParaRPr>
            </a:p>
          </p:txBody>
        </p:sp>
      </p:grpSp>
      <p:grpSp>
        <p:nvGrpSpPr>
          <p:cNvPr id="53" name="52 Grupo"/>
          <p:cNvGrpSpPr/>
          <p:nvPr/>
        </p:nvGrpSpPr>
        <p:grpSpPr>
          <a:xfrm>
            <a:off x="2213585" y="4060115"/>
            <a:ext cx="1029436" cy="449589"/>
            <a:chOff x="5724126" y="985292"/>
            <a:chExt cx="3078796" cy="1000954"/>
          </a:xfrm>
        </p:grpSpPr>
        <p:sp>
          <p:nvSpPr>
            <p:cNvPr id="54" name="53 Rectángulo"/>
            <p:cNvSpPr/>
            <p:nvPr/>
          </p:nvSpPr>
          <p:spPr>
            <a:xfrm>
              <a:off x="5724127" y="985292"/>
              <a:ext cx="3078795" cy="77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>
                <a:latin typeface="Telefonica Headline Light" panose="02000506040000020004" pitchFamily="2" charset="0"/>
              </a:endParaRPr>
            </a:p>
          </p:txBody>
        </p:sp>
        <p:sp>
          <p:nvSpPr>
            <p:cNvPr id="55" name="54 Rectángulo"/>
            <p:cNvSpPr/>
            <p:nvPr/>
          </p:nvSpPr>
          <p:spPr>
            <a:xfrm>
              <a:off x="5724126" y="1314906"/>
              <a:ext cx="3078795" cy="671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 smtClean="0">
                  <a:latin typeface="Telefonica Headline Light" panose="02000506040000020004" pitchFamily="2" charset="0"/>
                </a:rPr>
                <a:t>Tutor</a:t>
              </a:r>
              <a:endParaRPr lang="es-PE" sz="1100" dirty="0">
                <a:latin typeface="Telefonica Headline Light" panose="02000506040000020004" pitchFamily="2" charset="0"/>
              </a:endParaRPr>
            </a:p>
          </p:txBody>
        </p:sp>
      </p:grpSp>
      <p:sp>
        <p:nvSpPr>
          <p:cNvPr id="4" name="3 Rectángulo"/>
          <p:cNvSpPr/>
          <p:nvPr/>
        </p:nvSpPr>
        <p:spPr>
          <a:xfrm rot="2620762">
            <a:off x="878244" y="3650998"/>
            <a:ext cx="352053" cy="3540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7" name="56 Flecha derecha"/>
          <p:cNvSpPr/>
          <p:nvPr/>
        </p:nvSpPr>
        <p:spPr>
          <a:xfrm>
            <a:off x="3490603" y="4181966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8" name="57 Grupo"/>
          <p:cNvGrpSpPr/>
          <p:nvPr/>
        </p:nvGrpSpPr>
        <p:grpSpPr>
          <a:xfrm>
            <a:off x="4108265" y="4060115"/>
            <a:ext cx="1029436" cy="449589"/>
            <a:chOff x="5724126" y="985292"/>
            <a:chExt cx="3078796" cy="1000954"/>
          </a:xfrm>
        </p:grpSpPr>
        <p:sp>
          <p:nvSpPr>
            <p:cNvPr id="59" name="58 Rectángulo"/>
            <p:cNvSpPr/>
            <p:nvPr/>
          </p:nvSpPr>
          <p:spPr>
            <a:xfrm>
              <a:off x="5724127" y="985292"/>
              <a:ext cx="3078795" cy="77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>
                <a:latin typeface="Telefonica Headline Light" panose="02000506040000020004" pitchFamily="2" charset="0"/>
              </a:endParaRPr>
            </a:p>
          </p:txBody>
        </p:sp>
        <p:sp>
          <p:nvSpPr>
            <p:cNvPr id="60" name="59 Rectángulo"/>
            <p:cNvSpPr/>
            <p:nvPr/>
          </p:nvSpPr>
          <p:spPr>
            <a:xfrm>
              <a:off x="5724126" y="1314906"/>
              <a:ext cx="3078795" cy="671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 smtClean="0">
                  <a:latin typeface="Telefonica Headline Light" panose="02000506040000020004" pitchFamily="2" charset="0"/>
                </a:rPr>
                <a:t>Consulta de Horario</a:t>
              </a:r>
              <a:endParaRPr lang="es-PE" sz="1100" dirty="0">
                <a:latin typeface="Telefonica Headline Light" panose="02000506040000020004" pitchFamily="2" charset="0"/>
              </a:endParaRPr>
            </a:p>
          </p:txBody>
        </p:sp>
      </p:grpSp>
      <p:sp>
        <p:nvSpPr>
          <p:cNvPr id="61" name="60 Flecha derecha"/>
          <p:cNvSpPr/>
          <p:nvPr/>
        </p:nvSpPr>
        <p:spPr>
          <a:xfrm>
            <a:off x="5343589" y="4181966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62" name="61 Grupo"/>
          <p:cNvGrpSpPr/>
          <p:nvPr/>
        </p:nvGrpSpPr>
        <p:grpSpPr>
          <a:xfrm>
            <a:off x="5961251" y="4060115"/>
            <a:ext cx="1029436" cy="449589"/>
            <a:chOff x="5724126" y="985292"/>
            <a:chExt cx="3078796" cy="1000954"/>
          </a:xfrm>
        </p:grpSpPr>
        <p:sp>
          <p:nvSpPr>
            <p:cNvPr id="63" name="62 Rectángulo"/>
            <p:cNvSpPr/>
            <p:nvPr/>
          </p:nvSpPr>
          <p:spPr>
            <a:xfrm>
              <a:off x="5724127" y="985292"/>
              <a:ext cx="3078795" cy="77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>
                <a:latin typeface="Telefonica Headline Light" panose="02000506040000020004" pitchFamily="2" charset="0"/>
              </a:endParaRPr>
            </a:p>
          </p:txBody>
        </p:sp>
        <p:sp>
          <p:nvSpPr>
            <p:cNvPr id="64" name="63 Rectángulo"/>
            <p:cNvSpPr/>
            <p:nvPr/>
          </p:nvSpPr>
          <p:spPr>
            <a:xfrm>
              <a:off x="5724126" y="1314906"/>
              <a:ext cx="3078795" cy="671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 smtClean="0">
                  <a:latin typeface="Telefonica Headline Light" panose="02000506040000020004" pitchFamily="2" charset="0"/>
                </a:rPr>
                <a:t>Seleccionar Horario</a:t>
              </a:r>
              <a:endParaRPr lang="es-PE" sz="1100" dirty="0">
                <a:latin typeface="Telefonica Headline Light" panose="02000506040000020004" pitchFamily="2" charset="0"/>
              </a:endParaRPr>
            </a:p>
          </p:txBody>
        </p:sp>
      </p:grpSp>
      <p:sp>
        <p:nvSpPr>
          <p:cNvPr id="65" name="64 Flecha derecha"/>
          <p:cNvSpPr/>
          <p:nvPr/>
        </p:nvSpPr>
        <p:spPr>
          <a:xfrm>
            <a:off x="7265204" y="4181966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66" name="65 Grupo"/>
          <p:cNvGrpSpPr/>
          <p:nvPr/>
        </p:nvGrpSpPr>
        <p:grpSpPr>
          <a:xfrm>
            <a:off x="7882866" y="4060115"/>
            <a:ext cx="1029436" cy="449589"/>
            <a:chOff x="5724126" y="985292"/>
            <a:chExt cx="3078796" cy="1000954"/>
          </a:xfrm>
        </p:grpSpPr>
        <p:sp>
          <p:nvSpPr>
            <p:cNvPr id="67" name="66 Rectángulo"/>
            <p:cNvSpPr/>
            <p:nvPr/>
          </p:nvSpPr>
          <p:spPr>
            <a:xfrm>
              <a:off x="5724127" y="985292"/>
              <a:ext cx="3078795" cy="77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>
                <a:latin typeface="Telefonica Headline Light" panose="02000506040000020004" pitchFamily="2" charset="0"/>
              </a:endParaRPr>
            </a:p>
          </p:txBody>
        </p:sp>
        <p:sp>
          <p:nvSpPr>
            <p:cNvPr id="68" name="67 Rectángulo"/>
            <p:cNvSpPr/>
            <p:nvPr/>
          </p:nvSpPr>
          <p:spPr>
            <a:xfrm>
              <a:off x="5724126" y="1314906"/>
              <a:ext cx="3078795" cy="671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 smtClean="0">
                  <a:latin typeface="Telefonica Headline Light" panose="02000506040000020004" pitchFamily="2" charset="0"/>
                </a:rPr>
                <a:t>Confirmar Asistencia</a:t>
              </a:r>
              <a:endParaRPr lang="es-PE" sz="1100" dirty="0">
                <a:latin typeface="Telefonica Headline Light" panose="02000506040000020004" pitchFamily="2" charset="0"/>
              </a:endParaRPr>
            </a:p>
          </p:txBody>
        </p:sp>
      </p:grpSp>
      <p:sp>
        <p:nvSpPr>
          <p:cNvPr id="69" name="68 Flecha derecha"/>
          <p:cNvSpPr/>
          <p:nvPr/>
        </p:nvSpPr>
        <p:spPr>
          <a:xfrm>
            <a:off x="3491243" y="3120463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0" name="69 Grupo"/>
          <p:cNvGrpSpPr/>
          <p:nvPr/>
        </p:nvGrpSpPr>
        <p:grpSpPr>
          <a:xfrm>
            <a:off x="4108905" y="2998613"/>
            <a:ext cx="1029436" cy="449589"/>
            <a:chOff x="5724126" y="985292"/>
            <a:chExt cx="3078796" cy="1000954"/>
          </a:xfrm>
        </p:grpSpPr>
        <p:sp>
          <p:nvSpPr>
            <p:cNvPr id="71" name="70 Rectángulo"/>
            <p:cNvSpPr/>
            <p:nvPr/>
          </p:nvSpPr>
          <p:spPr>
            <a:xfrm>
              <a:off x="5724127" y="985292"/>
              <a:ext cx="3078795" cy="77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>
                <a:latin typeface="Telefonica Headline Light" panose="02000506040000020004" pitchFamily="2" charset="0"/>
              </a:endParaRPr>
            </a:p>
          </p:txBody>
        </p:sp>
        <p:sp>
          <p:nvSpPr>
            <p:cNvPr id="72" name="71 Rectángulo"/>
            <p:cNvSpPr/>
            <p:nvPr/>
          </p:nvSpPr>
          <p:spPr>
            <a:xfrm>
              <a:off x="5724126" y="1314906"/>
              <a:ext cx="3078795" cy="671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 smtClean="0">
                  <a:latin typeface="Telefonica Headline Light" panose="02000506040000020004" pitchFamily="2" charset="0"/>
                </a:rPr>
                <a:t>Consulta de Cursos dictados</a:t>
              </a:r>
              <a:endParaRPr lang="es-PE" sz="1100" dirty="0">
                <a:latin typeface="Telefonica Headline Light" panose="02000506040000020004" pitchFamily="2" charset="0"/>
              </a:endParaRPr>
            </a:p>
          </p:txBody>
        </p:sp>
      </p:grpSp>
      <p:sp>
        <p:nvSpPr>
          <p:cNvPr id="73" name="72 Flecha derecha"/>
          <p:cNvSpPr/>
          <p:nvPr/>
        </p:nvSpPr>
        <p:spPr>
          <a:xfrm>
            <a:off x="5344229" y="3120463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4" name="73 Grupo"/>
          <p:cNvGrpSpPr/>
          <p:nvPr/>
        </p:nvGrpSpPr>
        <p:grpSpPr>
          <a:xfrm>
            <a:off x="5860938" y="2998613"/>
            <a:ext cx="1231342" cy="449589"/>
            <a:chOff x="5724126" y="985292"/>
            <a:chExt cx="3078796" cy="1000954"/>
          </a:xfrm>
        </p:grpSpPr>
        <p:sp>
          <p:nvSpPr>
            <p:cNvPr id="75" name="74 Rectángulo"/>
            <p:cNvSpPr/>
            <p:nvPr/>
          </p:nvSpPr>
          <p:spPr>
            <a:xfrm>
              <a:off x="5724127" y="985292"/>
              <a:ext cx="3078795" cy="77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>
                <a:latin typeface="Telefonica Headline Light" panose="02000506040000020004" pitchFamily="2" charset="0"/>
              </a:endParaRPr>
            </a:p>
          </p:txBody>
        </p:sp>
        <p:sp>
          <p:nvSpPr>
            <p:cNvPr id="76" name="75 Rectángulo"/>
            <p:cNvSpPr/>
            <p:nvPr/>
          </p:nvSpPr>
          <p:spPr>
            <a:xfrm>
              <a:off x="5724126" y="1314906"/>
              <a:ext cx="3078795" cy="671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 smtClean="0">
                  <a:latin typeface="Telefonica Headline Light" panose="02000506040000020004" pitchFamily="2" charset="0"/>
                </a:rPr>
                <a:t>Visualizar Tutores asignados</a:t>
              </a:r>
              <a:endParaRPr lang="es-PE" sz="1100" dirty="0">
                <a:latin typeface="Telefonica Headline Light" panose="02000506040000020004" pitchFamily="2" charset="0"/>
              </a:endParaRPr>
            </a:p>
          </p:txBody>
        </p:sp>
      </p:grpSp>
      <p:sp>
        <p:nvSpPr>
          <p:cNvPr id="6" name="5 Flecha doblada hacia arriba"/>
          <p:cNvSpPr/>
          <p:nvPr/>
        </p:nvSpPr>
        <p:spPr>
          <a:xfrm rot="16200000">
            <a:off x="7486978" y="2882997"/>
            <a:ext cx="443901" cy="945265"/>
          </a:xfrm>
          <a:prstGeom prst="bentUpArrow">
            <a:avLst>
              <a:gd name="adj1" fmla="val 26430"/>
              <a:gd name="adj2" fmla="val 25000"/>
              <a:gd name="adj3" fmla="val 25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77" name="76 Grupo"/>
          <p:cNvGrpSpPr/>
          <p:nvPr/>
        </p:nvGrpSpPr>
        <p:grpSpPr>
          <a:xfrm>
            <a:off x="5860938" y="1827094"/>
            <a:ext cx="1231342" cy="449589"/>
            <a:chOff x="5724126" y="985292"/>
            <a:chExt cx="3078796" cy="1000954"/>
          </a:xfrm>
        </p:grpSpPr>
        <p:sp>
          <p:nvSpPr>
            <p:cNvPr id="78" name="77 Rectángulo"/>
            <p:cNvSpPr/>
            <p:nvPr/>
          </p:nvSpPr>
          <p:spPr>
            <a:xfrm>
              <a:off x="5724127" y="985292"/>
              <a:ext cx="3078795" cy="77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>
                <a:latin typeface="Telefonica Headline Light" panose="02000506040000020004" pitchFamily="2" charset="0"/>
              </a:endParaRPr>
            </a:p>
          </p:txBody>
        </p:sp>
        <p:sp>
          <p:nvSpPr>
            <p:cNvPr id="79" name="78 Rectángulo"/>
            <p:cNvSpPr/>
            <p:nvPr/>
          </p:nvSpPr>
          <p:spPr>
            <a:xfrm>
              <a:off x="5724126" y="1314906"/>
              <a:ext cx="3078795" cy="671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 smtClean="0">
                  <a:latin typeface="Telefonica Headline Light" panose="02000506040000020004" pitchFamily="2" charset="0"/>
                </a:rPr>
                <a:t>Validar Asistencia del Tutor</a:t>
              </a:r>
              <a:endParaRPr lang="es-PE" sz="1100" dirty="0">
                <a:latin typeface="Telefonica Headline Light" panose="02000506040000020004" pitchFamily="2" charset="0"/>
              </a:endParaRPr>
            </a:p>
          </p:txBody>
        </p:sp>
      </p:grpSp>
      <p:sp>
        <p:nvSpPr>
          <p:cNvPr id="80" name="79 Flecha derecha"/>
          <p:cNvSpPr/>
          <p:nvPr/>
        </p:nvSpPr>
        <p:spPr>
          <a:xfrm rot="16200000">
            <a:off x="6268780" y="2558696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80 Flecha derecha"/>
          <p:cNvSpPr/>
          <p:nvPr/>
        </p:nvSpPr>
        <p:spPr>
          <a:xfrm>
            <a:off x="7252686" y="1989424"/>
            <a:ext cx="415658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82" name="81 Grupo"/>
          <p:cNvGrpSpPr/>
          <p:nvPr/>
        </p:nvGrpSpPr>
        <p:grpSpPr>
          <a:xfrm>
            <a:off x="7884368" y="1848109"/>
            <a:ext cx="1029436" cy="449589"/>
            <a:chOff x="5724126" y="985292"/>
            <a:chExt cx="3078796" cy="1000954"/>
          </a:xfrm>
        </p:grpSpPr>
        <p:sp>
          <p:nvSpPr>
            <p:cNvPr id="83" name="82 Rectángulo"/>
            <p:cNvSpPr/>
            <p:nvPr/>
          </p:nvSpPr>
          <p:spPr>
            <a:xfrm>
              <a:off x="5724127" y="985292"/>
              <a:ext cx="3078795" cy="77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>
                <a:latin typeface="Telefonica Headline Light" panose="02000506040000020004" pitchFamily="2" charset="0"/>
              </a:endParaRPr>
            </a:p>
          </p:txBody>
        </p:sp>
        <p:sp>
          <p:nvSpPr>
            <p:cNvPr id="84" name="83 Rectángulo"/>
            <p:cNvSpPr/>
            <p:nvPr/>
          </p:nvSpPr>
          <p:spPr>
            <a:xfrm>
              <a:off x="5724126" y="1314906"/>
              <a:ext cx="3078795" cy="671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 smtClean="0">
                  <a:latin typeface="Telefonica Headline Light" panose="02000506040000020004" pitchFamily="2" charset="0"/>
                </a:rPr>
                <a:t>Fin</a:t>
              </a:r>
              <a:endParaRPr lang="es-PE" sz="1100" dirty="0">
                <a:latin typeface="Telefonica Headline Light" panose="02000506040000020004" pitchFamily="2" charset="0"/>
              </a:endParaRPr>
            </a:p>
          </p:txBody>
        </p:sp>
      </p:grpSp>
      <p:sp>
        <p:nvSpPr>
          <p:cNvPr id="85" name="84 Flecha derecha"/>
          <p:cNvSpPr/>
          <p:nvPr/>
        </p:nvSpPr>
        <p:spPr>
          <a:xfrm rot="16200000">
            <a:off x="7867186" y="2913177"/>
            <a:ext cx="1124624" cy="20588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" t="24080" r="87026" b="54044"/>
          <a:stretch/>
        </p:blipFill>
        <p:spPr bwMode="auto">
          <a:xfrm>
            <a:off x="2496724" y="3501592"/>
            <a:ext cx="463158" cy="529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C:\Users\Alumnos\Documents\New folder\profeso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253" y="4535834"/>
            <a:ext cx="563470" cy="56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85 Rectángulo"/>
          <p:cNvSpPr/>
          <p:nvPr/>
        </p:nvSpPr>
        <p:spPr>
          <a:xfrm>
            <a:off x="0" y="5444042"/>
            <a:ext cx="9144000" cy="1989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Telefonica Text" pitchFamily="50" charset="0"/>
              </a:rPr>
              <a:t>CAT – Control de Asistencias de Tutorías</a:t>
            </a:r>
          </a:p>
        </p:txBody>
      </p:sp>
      <p:sp>
        <p:nvSpPr>
          <p:cNvPr id="87" name="86 CuadroTexto"/>
          <p:cNvSpPr txBox="1"/>
          <p:nvPr/>
        </p:nvSpPr>
        <p:spPr>
          <a:xfrm>
            <a:off x="107504" y="5416559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FD1167-14B5-4C82-9AD6-52CDD6CDC3D0}" type="slidenum">
              <a:rPr lang="es-PE" sz="1000" b="1" smtClean="0">
                <a:solidFill>
                  <a:schemeClr val="bg1"/>
                </a:solidFill>
                <a:latin typeface="Segoe UI Light" panose="020B0502040204020203" pitchFamily="34" charset="0"/>
              </a:rPr>
              <a:pPr/>
              <a:t>8</a:t>
            </a:fld>
            <a:endParaRPr lang="es-PE" sz="10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23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/>
          <a:srcRect l="11386" t="10114" r="11324" b="10242"/>
          <a:stretch>
            <a:fillRect/>
          </a:stretch>
        </p:blipFill>
        <p:spPr bwMode="auto">
          <a:xfrm>
            <a:off x="1" y="0"/>
            <a:ext cx="914399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"/>
          <p:cNvSpPr>
            <a:spLocks/>
          </p:cNvSpPr>
          <p:nvPr/>
        </p:nvSpPr>
        <p:spPr bwMode="auto">
          <a:xfrm>
            <a:off x="533630" y="1920396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533630" y="2477928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965630" y="2497460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b="1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Pantallas</a:t>
            </a:r>
            <a:endParaRPr lang="es-ES_tradnl" sz="1100" b="1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965630" y="1933418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Diseño de Arquitectura de SW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93594" y="121196"/>
            <a:ext cx="2736304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Agenda</a:t>
            </a:r>
            <a:endParaRPr lang="es-ES_tradnl" sz="2000" dirty="0">
              <a:solidFill>
                <a:schemeClr val="bg1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533630" y="805332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533630" y="1362864"/>
            <a:ext cx="432000" cy="432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_tradnl" altLang="es-PE" u="none" smtClean="0">
              <a:cs typeface="Arial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969610" y="805332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err="1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Quickwins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969610" y="1362864"/>
            <a:ext cx="252227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1100" dirty="0" smtClean="0">
                <a:solidFill>
                  <a:srgbClr val="FFFFFF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Especificaciones Técnicas</a:t>
            </a:r>
            <a:endParaRPr lang="es-ES_tradnl" sz="1100" dirty="0">
              <a:solidFill>
                <a:srgbClr val="FFFFFF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  <a:sym typeface="Telefonica Text" pitchFamily="50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93595" y="4945731"/>
            <a:ext cx="4178406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900" b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  <a:sym typeface="Telefonica Text" pitchFamily="50" charset="0"/>
              </a:rPr>
              <a:t>Soluciones Móviles y Cloud</a:t>
            </a:r>
          </a:p>
        </p:txBody>
      </p:sp>
      <p:pic>
        <p:nvPicPr>
          <p:cNvPr id="22" name="Picture 8" descr="C:\Users\rdelgadop\Desktop\1398126816_combo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92" y="897507"/>
            <a:ext cx="2476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enzo\Desktop\datacenter2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42" r="23946"/>
          <a:stretch/>
        </p:blipFill>
        <p:spPr bwMode="auto">
          <a:xfrm>
            <a:off x="4572000" y="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rdelgadop\Desktop\1398122314_servic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5" y="1447101"/>
            <a:ext cx="2635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Renzo\Desktop\aa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21" y="2036500"/>
            <a:ext cx="199792" cy="19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enzo\Desktop\1400499108_databas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9" y="2578098"/>
            <a:ext cx="227361" cy="2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Renzo\Desktop\sliderservicios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17" r="23317"/>
          <a:stretch/>
        </p:blipFill>
        <p:spPr bwMode="auto">
          <a:xfrm>
            <a:off x="4572001" y="0"/>
            <a:ext cx="457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20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4200</TotalTime>
  <Words>296</Words>
  <Application>Microsoft Office PowerPoint</Application>
  <PresentationFormat>Presentación en pantalla (16:10)</PresentationFormat>
  <Paragraphs>117</Paragraphs>
  <Slides>16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7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Grupo Telefónica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Renzo Delgado P.</dc:creator>
  <cp:lastModifiedBy>Renzo</cp:lastModifiedBy>
  <cp:revision>462</cp:revision>
  <dcterms:created xsi:type="dcterms:W3CDTF">2014-04-09T16:36:05Z</dcterms:created>
  <dcterms:modified xsi:type="dcterms:W3CDTF">2014-10-16T10:19:06Z</dcterms:modified>
</cp:coreProperties>
</file>